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68" r:id="rId4"/>
    <p:sldId id="267" r:id="rId5"/>
    <p:sldId id="271" r:id="rId6"/>
    <p:sldId id="269" r:id="rId7"/>
    <p:sldId id="274" r:id="rId8"/>
    <p:sldId id="270" r:id="rId9"/>
    <p:sldId id="275" r:id="rId10"/>
    <p:sldId id="272" r:id="rId11"/>
    <p:sldId id="273" r:id="rId1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00FFCC"/>
    <a:srgbClr val="00CC99"/>
    <a:srgbClr val="0066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836" autoAdjust="0"/>
  </p:normalViewPr>
  <p:slideViewPr>
    <p:cSldViewPr snapToGrid="0">
      <p:cViewPr varScale="1">
        <p:scale>
          <a:sx n="97" d="100"/>
          <a:sy n="97" d="100"/>
        </p:scale>
        <p:origin x="-114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lnSpc>
                <a:spcPct val="80000"/>
              </a:lnSpc>
              <a:spcBef>
                <a:spcPct val="20000"/>
              </a:spcBef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lnSpc>
                <a:spcPct val="80000"/>
              </a:lnSpc>
              <a:spcBef>
                <a:spcPct val="20000"/>
              </a:spcBef>
              <a:defRPr sz="1300"/>
            </a:lvl1pPr>
          </a:lstStyle>
          <a:p>
            <a:pPr>
              <a:defRPr/>
            </a:pPr>
            <a:fld id="{DF493C91-9625-4280-91D3-9449E0575EA7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lnSpc>
                <a:spcPct val="80000"/>
              </a:lnSpc>
              <a:spcBef>
                <a:spcPct val="20000"/>
              </a:spcBef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lnSpc>
                <a:spcPct val="80000"/>
              </a:lnSpc>
              <a:spcBef>
                <a:spcPct val="20000"/>
              </a:spcBef>
              <a:defRPr sz="1300"/>
            </a:lvl1pPr>
          </a:lstStyle>
          <a:p>
            <a:pPr>
              <a:defRPr/>
            </a:pPr>
            <a:fld id="{39A8928F-3B20-45C6-AD63-CE505935C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300"/>
            </a:lvl1pPr>
          </a:lstStyle>
          <a:p>
            <a:pPr>
              <a:defRPr/>
            </a:pPr>
            <a:fld id="{DB8FE48B-C766-4B89-A90E-FB97491E4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DD469E-0D6C-4B9D-B69D-9769C547809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6AC976-438E-43F1-B744-4EB00C9C76E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1575" y="2819400"/>
            <a:ext cx="5051425" cy="12954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ADF8F-5BFB-4405-A06C-593314653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D031E-7DA6-4AB0-96AF-77710A20B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662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662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C64C6-110C-4AB8-839B-827C823ED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BEB8E-F913-4FE0-9F01-D4966D541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A4200-23D8-4098-B742-7CF1779B4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1CEA6-E427-40BE-8360-A8745BE27F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FE792-2EDA-4AAB-9E60-272DB4D745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50B28-55E4-4B9F-8B01-43B0D3C21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A45C5-D8C0-4FDB-B1A2-186761AC4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D2F04-AB62-4D5F-9381-D3B95AEB48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EB077-096D-4B72-896E-A1A35D74AE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395413"/>
            <a:ext cx="701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 Second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DDC260E0-9227-4764-A56B-08780262D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98" r:id="rId2"/>
    <p:sldLayoutId id="2147483697" r:id="rId3"/>
    <p:sldLayoutId id="2147483696" r:id="rId4"/>
    <p:sldLayoutId id="2147483695" r:id="rId5"/>
    <p:sldLayoutId id="2147483694" r:id="rId6"/>
    <p:sldLayoutId id="2147483693" r:id="rId7"/>
    <p:sldLayoutId id="2147483692" r:id="rId8"/>
    <p:sldLayoutId id="2147483691" r:id="rId9"/>
    <p:sldLayoutId id="2147483690" r:id="rId10"/>
    <p:sldLayoutId id="2147483689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200" i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ytonastate.edu/etex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4388" y="1339850"/>
            <a:ext cx="7429500" cy="1143000"/>
          </a:xfrm>
        </p:spPr>
        <p:txBody>
          <a:bodyPr/>
          <a:lstStyle/>
          <a:p>
            <a:pPr eaLnBrk="1" hangingPunct="1"/>
            <a:r>
              <a:rPr lang="en-US" sz="5400" b="0" i="1" smtClean="0">
                <a:latin typeface="Tempus Sans ITC" pitchFamily="82" charset="0"/>
              </a:rPr>
              <a:t>e</a:t>
            </a:r>
            <a:r>
              <a:rPr lang="en-US" sz="5400" b="0" smtClean="0">
                <a:latin typeface="Tempus Sans ITC" pitchFamily="82" charset="0"/>
              </a:rPr>
              <a:t>Text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92438" y="2768600"/>
            <a:ext cx="5248275" cy="1109663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r>
              <a:rPr lang="en-US" b="1" smtClean="0">
                <a:latin typeface="Tempus Sans ITC" pitchFamily="82" charset="0"/>
              </a:rPr>
              <a:t>Rand Spiwak</a:t>
            </a:r>
            <a:br>
              <a:rPr lang="en-US" b="1" smtClean="0">
                <a:latin typeface="Tempus Sans ITC" pitchFamily="82" charset="0"/>
              </a:rPr>
            </a:br>
            <a:r>
              <a:rPr lang="en-US" sz="3200" b="1" smtClean="0">
                <a:latin typeface="Tempus Sans ITC" pitchFamily="82" charset="0"/>
              </a:rPr>
              <a:t>TASSCUBO  Conference</a:t>
            </a:r>
          </a:p>
          <a:p>
            <a:pPr algn="ctr" eaLnBrk="1" hangingPunct="1">
              <a:spcBef>
                <a:spcPct val="0"/>
              </a:spcBef>
            </a:pPr>
            <a:r>
              <a:rPr lang="en-US" b="1" smtClean="0">
                <a:latin typeface="Tempus Sans ITC" pitchFamily="82" charset="0"/>
              </a:rPr>
              <a:t>Austin, TX</a:t>
            </a:r>
          </a:p>
          <a:p>
            <a:pPr algn="ctr" eaLnBrk="1" hangingPunct="1">
              <a:spcBef>
                <a:spcPct val="0"/>
              </a:spcBef>
            </a:pPr>
            <a:r>
              <a:rPr lang="en-US" sz="2000" b="1" i="1" smtClean="0">
                <a:latin typeface="Tempus Sans ITC" pitchFamily="82" charset="0"/>
              </a:rPr>
              <a:t>7/25/2011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i="1" smtClean="0">
                <a:latin typeface="Tempus Sans ITC" pitchFamily="82" charset="0"/>
              </a:rPr>
              <a:t>e</a:t>
            </a:r>
            <a:r>
              <a:rPr lang="en-US" sz="4000" smtClean="0">
                <a:latin typeface="Tempus Sans ITC" pitchFamily="82" charset="0"/>
              </a:rPr>
              <a:t>Text 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b="1" i="1" smtClean="0">
                <a:latin typeface="Tempus Sans ITC" pitchFamily="82" charset="0"/>
              </a:rPr>
              <a:t>The eText Future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Digital Content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E-Portfolio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Global Networking 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Assessment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“Built  Upon”  text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Any public data source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Low Cost – Free to Use and Expand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Open Access  / Orange Grove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Connexions – Sharing Knowledge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Knowledge Network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Other data bases – NASA, LoC, Smithsonian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b="1" smtClean="0">
              <a:latin typeface="Tempus Sans ITC" pitchFamily="82" charset="0"/>
            </a:endParaRPr>
          </a:p>
          <a:p>
            <a:pPr lvl="1" eaLnBrk="1" hangingPunct="1"/>
            <a:endParaRPr lang="en-US" sz="3000" b="1" smtClean="0">
              <a:latin typeface="Tempus Sans ITC" pitchFamily="82" charset="0"/>
            </a:endParaRPr>
          </a:p>
          <a:p>
            <a:pPr eaLnBrk="1" hangingPunct="1">
              <a:buFontTx/>
              <a:buNone/>
            </a:pPr>
            <a:r>
              <a:rPr lang="en-US" sz="3200" b="1" smtClean="0">
                <a:latin typeface="Tempus Sans ITC" pitchFamily="82" charset="0"/>
              </a:rPr>
              <a:t>	</a:t>
            </a:r>
          </a:p>
          <a:p>
            <a:pPr eaLnBrk="1" hangingPunct="1"/>
            <a:endParaRPr lang="en-US" sz="3200" b="1" smtClean="0">
              <a:latin typeface="Tempus Sans ITC" pitchFamily="82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4388" y="1339850"/>
            <a:ext cx="6029325" cy="1143000"/>
          </a:xfrm>
        </p:spPr>
        <p:txBody>
          <a:bodyPr/>
          <a:lstStyle/>
          <a:p>
            <a:pPr eaLnBrk="1" hangingPunct="1"/>
            <a:r>
              <a:rPr lang="en-US" sz="6600" b="0" i="1" smtClean="0">
                <a:latin typeface="Tempus Sans ITC" pitchFamily="82" charset="0"/>
              </a:rPr>
              <a:t>e</a:t>
            </a:r>
            <a:r>
              <a:rPr lang="en-US" sz="6600" b="0" smtClean="0">
                <a:latin typeface="Tempus Sans ITC" pitchFamily="82" charset="0"/>
              </a:rPr>
              <a:t>TEXT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92438" y="2768600"/>
            <a:ext cx="5248275" cy="1109663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r>
              <a:rPr lang="en-US" sz="3600" b="1" smtClean="0">
                <a:latin typeface="Tempus Sans ITC" pitchFamily="82" charset="0"/>
              </a:rPr>
              <a:t>2020 ?  No,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sz="6000" b="1" smtClean="0">
                <a:latin typeface="Tempus Sans ITC" pitchFamily="82" charset="0"/>
              </a:rPr>
              <a:t>NOW!!!</a:t>
            </a:r>
            <a:endParaRPr lang="en-US" sz="6000" b="1" i="1" smtClean="0">
              <a:latin typeface="Tempus Sans ITC" pitchFamily="82" charset="0"/>
            </a:endParaRPr>
          </a:p>
        </p:txBody>
      </p:sp>
      <p:pic>
        <p:nvPicPr>
          <p:cNvPr id="35843" name="Picture 4" descr="etextconsul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363" y="5430838"/>
            <a:ext cx="273050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i="1" smtClean="0">
                <a:latin typeface="Tempus Sans ITC" pitchFamily="82" charset="0"/>
              </a:rPr>
              <a:t>e</a:t>
            </a:r>
            <a:r>
              <a:rPr lang="en-US" sz="4000" smtClean="0">
                <a:latin typeface="Tempus Sans ITC" pitchFamily="82" charset="0"/>
              </a:rPr>
              <a:t>Text 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latin typeface="Tempus Sans ITC" pitchFamily="82" charset="0"/>
              </a:rPr>
              <a:t>Textbooks – Why so expensive ?</a:t>
            </a:r>
          </a:p>
          <a:p>
            <a:pPr eaLnBrk="1" hangingPunct="1"/>
            <a:r>
              <a:rPr lang="en-US" sz="3200" b="1" smtClean="0">
                <a:latin typeface="Tempus Sans ITC" pitchFamily="82" charset="0"/>
              </a:rPr>
              <a:t>Alternatives ?</a:t>
            </a:r>
          </a:p>
          <a:p>
            <a:pPr lvl="1" eaLnBrk="1" hangingPunct="1"/>
            <a:r>
              <a:rPr lang="en-US" sz="2400" b="1" smtClean="0">
                <a:latin typeface="Tempus Sans ITC" pitchFamily="82" charset="0"/>
              </a:rPr>
              <a:t>Used books, custom publ., rentals, book exchanges, etc.</a:t>
            </a:r>
          </a:p>
          <a:p>
            <a:pPr eaLnBrk="1" hangingPunct="1"/>
            <a:r>
              <a:rPr lang="en-US" sz="3200" b="1" smtClean="0">
                <a:latin typeface="Tempus Sans ITC" pitchFamily="82" charset="0"/>
              </a:rPr>
              <a:t>Constraints</a:t>
            </a:r>
          </a:p>
          <a:p>
            <a:pPr lvl="1" eaLnBrk="1" hangingPunct="1"/>
            <a:r>
              <a:rPr lang="en-US" sz="2400" b="1" smtClean="0">
                <a:latin typeface="Tempus Sans ITC" pitchFamily="82" charset="0"/>
              </a:rPr>
              <a:t>Common Adoption </a:t>
            </a:r>
          </a:p>
          <a:p>
            <a:pPr lvl="1" eaLnBrk="1" hangingPunct="1"/>
            <a:r>
              <a:rPr lang="en-US" sz="2400" b="1" smtClean="0">
                <a:latin typeface="Tempus Sans ITC" pitchFamily="82" charset="0"/>
              </a:rPr>
              <a:t>Text  Selection </a:t>
            </a:r>
          </a:p>
          <a:p>
            <a:pPr lvl="1" eaLnBrk="1" hangingPunct="1"/>
            <a:r>
              <a:rPr lang="en-US" sz="2400" b="1" smtClean="0">
                <a:latin typeface="Tempus Sans ITC" pitchFamily="82" charset="0"/>
              </a:rPr>
              <a:t>Faculty Union  Contracts</a:t>
            </a:r>
          </a:p>
          <a:p>
            <a:pPr lvl="1" eaLnBrk="1" hangingPunct="1"/>
            <a:r>
              <a:rPr lang="en-US" sz="2400" b="1" smtClean="0">
                <a:latin typeface="Tempus Sans ITC" pitchFamily="82" charset="0"/>
              </a:rPr>
              <a:t>Bookstore Contracts</a:t>
            </a:r>
          </a:p>
          <a:p>
            <a:pPr lvl="1" eaLnBrk="1" hangingPunct="1"/>
            <a:r>
              <a:rPr lang="en-US" sz="2400" b="1" smtClean="0">
                <a:latin typeface="Tempus Sans ITC" pitchFamily="82" charset="0"/>
              </a:rPr>
              <a:t>Print Demand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b="1" smtClean="0">
              <a:latin typeface="Tempus Sans ITC" pitchFamily="82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i="1" smtClean="0">
                <a:latin typeface="Tempus Sans ITC" pitchFamily="82" charset="0"/>
              </a:rPr>
              <a:t>e</a:t>
            </a:r>
            <a:r>
              <a:rPr lang="en-US" sz="4000" smtClean="0">
                <a:latin typeface="Tempus Sans ITC" pitchFamily="82" charset="0"/>
              </a:rPr>
              <a:t>Text 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latin typeface="Tempus Sans ITC" pitchFamily="82" charset="0"/>
              </a:rPr>
              <a:t>Opportunities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Elim. or min. third party costs and profit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Elim. or min. textbook edition race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Elim. or min. used textbook use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Reduce Cost to Students by 75+%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Increase  Student Access to Higher Ed.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Generate revenue from  eText sale, eText printing and device margin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Generate revenue from peripheral commissions and connectivity</a:t>
            </a:r>
          </a:p>
          <a:p>
            <a:pPr lvl="1" eaLnBrk="1" hangingPunct="1">
              <a:buFont typeface="Wingdings" pitchFamily="2" charset="2"/>
              <a:buNone/>
            </a:pPr>
            <a:endParaRPr lang="en-US" b="1" smtClean="0">
              <a:latin typeface="Tempus Sans ITC" pitchFamily="82" charset="0"/>
            </a:endParaRPr>
          </a:p>
          <a:p>
            <a:pPr lvl="1" eaLnBrk="1" hangingPunct="1"/>
            <a:endParaRPr lang="en-US" b="1" smtClean="0">
              <a:latin typeface="Tempus Sans ITC" pitchFamily="82" charset="0"/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sz="2400" b="1" smtClean="0">
              <a:latin typeface="Tempus Sans ITC" pitchFamily="82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i="1" smtClean="0">
                <a:latin typeface="Tempus Sans ITC" pitchFamily="82" charset="0"/>
              </a:rPr>
              <a:t>e</a:t>
            </a:r>
            <a:r>
              <a:rPr lang="en-US" sz="4000" smtClean="0">
                <a:latin typeface="Tempus Sans ITC" pitchFamily="82" charset="0"/>
              </a:rPr>
              <a:t>Text  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latin typeface="Tempus Sans ITC" pitchFamily="82" charset="0"/>
              </a:rPr>
              <a:t>Idea from a “kindle”</a:t>
            </a:r>
          </a:p>
          <a:p>
            <a:pPr eaLnBrk="1" hangingPunct="1"/>
            <a:r>
              <a:rPr lang="en-US" sz="3200" b="1" smtClean="0">
                <a:latin typeface="Tempus Sans ITC" pitchFamily="82" charset="0"/>
              </a:rPr>
              <a:t>Functionality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Text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Notepad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Pen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Highlighter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Calculator – math and scientific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Computer – research and word processing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LMS Integration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Sharing of  Notes, Highlighting, Other Materials</a:t>
            </a:r>
          </a:p>
          <a:p>
            <a:pPr lvl="1" eaLnBrk="1" hangingPunct="1"/>
            <a:endParaRPr lang="en-US" b="1" smtClean="0">
              <a:latin typeface="Tempus Sans ITC" pitchFamily="82" charset="0"/>
            </a:endParaRPr>
          </a:p>
          <a:p>
            <a:pPr lvl="1" eaLnBrk="1" hangingPunct="1"/>
            <a:endParaRPr lang="en-US" b="1" smtClean="0">
              <a:latin typeface="Tempus Sans ITC" pitchFamily="82" charset="0"/>
            </a:endParaRPr>
          </a:p>
          <a:p>
            <a:pPr eaLnBrk="1" hangingPunct="1">
              <a:buFontTx/>
              <a:buNone/>
            </a:pPr>
            <a:r>
              <a:rPr lang="en-US" sz="3200" b="1" smtClean="0">
                <a:latin typeface="Tempus Sans ITC" pitchFamily="82" charset="0"/>
              </a:rPr>
              <a:t>	</a:t>
            </a:r>
          </a:p>
          <a:p>
            <a:pPr eaLnBrk="1" hangingPunct="1"/>
            <a:endParaRPr lang="en-US" sz="3200" b="1" smtClean="0">
              <a:latin typeface="Tempus Sans ITC" pitchFamily="82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i="1" smtClean="0">
                <a:latin typeface="Tempus Sans ITC" pitchFamily="82" charset="0"/>
              </a:rPr>
              <a:t>e</a:t>
            </a:r>
            <a:r>
              <a:rPr lang="en-US" sz="4000" smtClean="0">
                <a:latin typeface="Tempus Sans ITC" pitchFamily="82" charset="0"/>
              </a:rPr>
              <a:t>Text 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latin typeface="Tempus Sans ITC" pitchFamily="82" charset="0"/>
              </a:rPr>
              <a:t>Research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Who has done it?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What is industry doing?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When?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What?</a:t>
            </a:r>
          </a:p>
          <a:p>
            <a:pPr eaLnBrk="1" hangingPunct="1"/>
            <a:r>
              <a:rPr lang="en-US" sz="3200" b="1" smtClean="0">
                <a:latin typeface="Tempus Sans ITC" pitchFamily="82" charset="0"/>
              </a:rPr>
              <a:t>Devices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E-Ink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Net Book / PC / I-Pad / Tablet</a:t>
            </a:r>
          </a:p>
          <a:p>
            <a:pPr eaLnBrk="1" hangingPunct="1"/>
            <a:r>
              <a:rPr lang="en-US" sz="3200" b="1" smtClean="0">
                <a:latin typeface="Tempus Sans ITC" pitchFamily="82" charset="0"/>
              </a:rPr>
              <a:t>Publishers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E-copywrite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Sole  v.  Multi</a:t>
            </a:r>
          </a:p>
          <a:p>
            <a:pPr eaLnBrk="1" hangingPunct="1">
              <a:buFontTx/>
              <a:buNone/>
            </a:pPr>
            <a:endParaRPr lang="en-US" sz="3200" b="1" smtClean="0">
              <a:latin typeface="Tempus Sans ITC" pitchFamily="82" charset="0"/>
            </a:endParaRPr>
          </a:p>
          <a:p>
            <a:pPr eaLnBrk="1" hangingPunct="1"/>
            <a:endParaRPr lang="en-US" sz="3200" b="1" smtClean="0">
              <a:latin typeface="Tempus Sans ITC" pitchFamily="82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i="1" smtClean="0">
                <a:latin typeface="Tempus Sans ITC" pitchFamily="82" charset="0"/>
              </a:rPr>
              <a:t>e</a:t>
            </a:r>
            <a:r>
              <a:rPr lang="en-US" sz="4000" smtClean="0">
                <a:latin typeface="Tempus Sans ITC" pitchFamily="82" charset="0"/>
              </a:rPr>
              <a:t>Text 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latin typeface="Tempus Sans ITC" pitchFamily="82" charset="0"/>
              </a:rPr>
              <a:t>E-Text Committee</a:t>
            </a:r>
          </a:p>
          <a:p>
            <a:pPr eaLnBrk="1" hangingPunct="1"/>
            <a:r>
              <a:rPr lang="en-US" sz="3200" b="1" smtClean="0">
                <a:latin typeface="Tempus Sans ITC" pitchFamily="82" charset="0"/>
              </a:rPr>
              <a:t>Publisher Meetings</a:t>
            </a:r>
          </a:p>
          <a:p>
            <a:pPr eaLnBrk="1" hangingPunct="1"/>
            <a:r>
              <a:rPr lang="en-US" sz="3200" b="1" smtClean="0">
                <a:latin typeface="Tempus Sans ITC" pitchFamily="82" charset="0"/>
              </a:rPr>
              <a:t>Devices Meetings</a:t>
            </a:r>
          </a:p>
          <a:p>
            <a:pPr eaLnBrk="1" hangingPunct="1"/>
            <a:r>
              <a:rPr lang="en-US" sz="3200" b="1" smtClean="0">
                <a:latin typeface="Tempus Sans ITC" pitchFamily="82" charset="0"/>
              </a:rPr>
              <a:t>Publisher RFP</a:t>
            </a:r>
          </a:p>
          <a:p>
            <a:pPr eaLnBrk="1" hangingPunct="1"/>
            <a:r>
              <a:rPr lang="en-US" sz="3200" b="1" smtClean="0">
                <a:latin typeface="Tempus Sans ITC" pitchFamily="82" charset="0"/>
              </a:rPr>
              <a:t>Device/E-Reader Platform RFP</a:t>
            </a:r>
          </a:p>
          <a:p>
            <a:pPr eaLnBrk="1" hangingPunct="1"/>
            <a:r>
              <a:rPr lang="en-US" sz="3200" b="1" smtClean="0">
                <a:latin typeface="Tempus Sans ITC" pitchFamily="82" charset="0"/>
              </a:rPr>
              <a:t>Connectivity/Print Solutions RFP</a:t>
            </a:r>
          </a:p>
          <a:p>
            <a:pPr eaLnBrk="1" hangingPunct="1"/>
            <a:r>
              <a:rPr lang="en-US" sz="3200" b="1" smtClean="0">
                <a:latin typeface="Tempus Sans ITC" pitchFamily="82" charset="0"/>
              </a:rPr>
              <a:t>Implementation Process</a:t>
            </a:r>
          </a:p>
          <a:p>
            <a:pPr eaLnBrk="1" hangingPunct="1">
              <a:buFontTx/>
              <a:buNone/>
            </a:pPr>
            <a:endParaRPr lang="en-US" sz="3200" b="1" smtClean="0">
              <a:latin typeface="Tempus Sans ITC" pitchFamily="82" charset="0"/>
            </a:endParaRPr>
          </a:p>
          <a:p>
            <a:pPr eaLnBrk="1" hangingPunct="1"/>
            <a:endParaRPr lang="en-US" sz="3200" b="1" smtClean="0">
              <a:latin typeface="Tempus Sans ITC" pitchFamily="82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i="1" smtClean="0">
                <a:latin typeface="Tempus Sans ITC" pitchFamily="82" charset="0"/>
              </a:rPr>
              <a:t>e</a:t>
            </a:r>
            <a:r>
              <a:rPr lang="en-US" sz="4000" smtClean="0">
                <a:latin typeface="Tempus Sans ITC" pitchFamily="82" charset="0"/>
              </a:rPr>
              <a:t>Text 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752600" y="1081088"/>
            <a:ext cx="7010400" cy="4886325"/>
          </a:xfrm>
        </p:spPr>
        <p:txBody>
          <a:bodyPr/>
          <a:lstStyle/>
          <a:p>
            <a:pPr eaLnBrk="1" hangingPunct="1"/>
            <a:r>
              <a:rPr lang="en-US" sz="3200" b="1" smtClean="0">
                <a:latin typeface="Tempus Sans ITC" pitchFamily="82" charset="0"/>
              </a:rPr>
              <a:t>E-Text Sub-Committees</a:t>
            </a:r>
          </a:p>
          <a:p>
            <a:pPr lvl="1" eaLnBrk="1" hangingPunct="1"/>
            <a:r>
              <a:rPr lang="en-US" sz="1800" b="1" smtClean="0">
                <a:latin typeface="Tempus Sans ITC" pitchFamily="82" charset="0"/>
              </a:rPr>
              <a:t>ADA</a:t>
            </a:r>
          </a:p>
          <a:p>
            <a:pPr lvl="1" eaLnBrk="1" hangingPunct="1"/>
            <a:r>
              <a:rPr lang="en-US" sz="1800" b="1" smtClean="0">
                <a:latin typeface="Tempus Sans ITC" pitchFamily="82" charset="0"/>
              </a:rPr>
              <a:t>Bookstore</a:t>
            </a:r>
          </a:p>
          <a:p>
            <a:pPr lvl="1" eaLnBrk="1" hangingPunct="1"/>
            <a:r>
              <a:rPr lang="en-US" sz="1800" b="1" smtClean="0">
                <a:latin typeface="Tempus Sans ITC" pitchFamily="82" charset="0"/>
              </a:rPr>
              <a:t>Connectivity</a:t>
            </a:r>
          </a:p>
          <a:p>
            <a:pPr lvl="1" eaLnBrk="1" hangingPunct="1"/>
            <a:r>
              <a:rPr lang="en-US" sz="1800" b="1" smtClean="0">
                <a:latin typeface="Tempus Sans ITC" pitchFamily="82" charset="0"/>
              </a:rPr>
              <a:t>Deployment</a:t>
            </a:r>
          </a:p>
          <a:p>
            <a:pPr lvl="1" eaLnBrk="1" hangingPunct="1"/>
            <a:r>
              <a:rPr lang="en-US" sz="1800" b="1" smtClean="0">
                <a:latin typeface="Tempus Sans ITC" pitchFamily="82" charset="0"/>
              </a:rPr>
              <a:t>E-Reader Platform</a:t>
            </a:r>
          </a:p>
          <a:p>
            <a:pPr lvl="1" eaLnBrk="1" hangingPunct="1"/>
            <a:r>
              <a:rPr lang="en-US" sz="1800" b="1" smtClean="0">
                <a:latin typeface="Tempus Sans ITC" pitchFamily="82" charset="0"/>
              </a:rPr>
              <a:t>Faculty/Dept. Communications</a:t>
            </a:r>
          </a:p>
          <a:p>
            <a:pPr lvl="1" eaLnBrk="1" hangingPunct="1"/>
            <a:r>
              <a:rPr lang="en-US" sz="1800" b="1" smtClean="0">
                <a:latin typeface="Tempus Sans ITC" pitchFamily="82" charset="0"/>
              </a:rPr>
              <a:t>Faculty/Student Training</a:t>
            </a:r>
          </a:p>
          <a:p>
            <a:pPr lvl="1" eaLnBrk="1" hangingPunct="1"/>
            <a:r>
              <a:rPr lang="en-US" sz="1800" b="1" smtClean="0">
                <a:latin typeface="Tempus Sans ITC" pitchFamily="82" charset="0"/>
              </a:rPr>
              <a:t>Hardware / Device</a:t>
            </a:r>
          </a:p>
          <a:p>
            <a:pPr lvl="1" eaLnBrk="1" hangingPunct="1"/>
            <a:r>
              <a:rPr lang="en-US" sz="1800" b="1" smtClean="0">
                <a:latin typeface="Tempus Sans ITC" pitchFamily="82" charset="0"/>
              </a:rPr>
              <a:t>Printing</a:t>
            </a:r>
          </a:p>
          <a:p>
            <a:pPr lvl="1" eaLnBrk="1" hangingPunct="1"/>
            <a:r>
              <a:rPr lang="en-US" sz="1800" b="1" smtClean="0">
                <a:latin typeface="Tempus Sans ITC" pitchFamily="82" charset="0"/>
              </a:rPr>
              <a:t>Publisher Issues</a:t>
            </a:r>
          </a:p>
          <a:p>
            <a:pPr lvl="1" eaLnBrk="1" hangingPunct="1"/>
            <a:r>
              <a:rPr lang="en-US" sz="1800" b="1" smtClean="0">
                <a:latin typeface="Tempus Sans ITC" pitchFamily="82" charset="0"/>
              </a:rPr>
              <a:t>Server / Storage / Cloud</a:t>
            </a:r>
          </a:p>
          <a:p>
            <a:pPr lvl="1" eaLnBrk="1" hangingPunct="1"/>
            <a:r>
              <a:rPr lang="en-US" sz="1800" b="1" smtClean="0">
                <a:latin typeface="Tempus Sans ITC" pitchFamily="82" charset="0"/>
              </a:rPr>
              <a:t>Web Site  ( </a:t>
            </a:r>
            <a:r>
              <a:rPr lang="en-US" sz="1800" b="1" i="0" smtClean="0">
                <a:solidFill>
                  <a:srgbClr val="FF0000"/>
                </a:solidFill>
                <a:latin typeface="Times New Roman" pitchFamily="18" charset="0"/>
                <a:hlinkClick r:id="rId3"/>
              </a:rPr>
              <a:t>www.daytonastate.edu/etext</a:t>
            </a:r>
            <a:r>
              <a:rPr lang="en-US" sz="1800" b="1" i="0" smtClean="0">
                <a:solidFill>
                  <a:srgbClr val="002060"/>
                </a:solidFill>
                <a:latin typeface="Tempus Sans ITC" pitchFamily="82" charset="0"/>
              </a:rPr>
              <a:t>) </a:t>
            </a:r>
          </a:p>
          <a:p>
            <a:pPr eaLnBrk="1" hangingPunct="1">
              <a:buFontTx/>
              <a:buNone/>
            </a:pPr>
            <a:r>
              <a:rPr lang="en-US" sz="2000" b="1" smtClean="0">
                <a:latin typeface="Tempus Sans ITC" pitchFamily="82" charset="0"/>
              </a:rPr>
              <a:t>		</a:t>
            </a:r>
          </a:p>
          <a:p>
            <a:pPr eaLnBrk="1" hangingPunct="1">
              <a:buFontTx/>
              <a:buNone/>
            </a:pPr>
            <a:r>
              <a:rPr lang="en-US" sz="2000" b="1" smtClean="0">
                <a:latin typeface="Tempus Sans ITC" pitchFamily="82" charset="0"/>
              </a:rPr>
              <a:t>		</a:t>
            </a:r>
          </a:p>
          <a:p>
            <a:pPr eaLnBrk="1" hangingPunct="1"/>
            <a:endParaRPr lang="en-US" sz="3200" b="1" smtClean="0">
              <a:latin typeface="Tempus Sans ITC" pitchFamily="82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i="1" smtClean="0">
                <a:latin typeface="Tempus Sans ITC" pitchFamily="82" charset="0"/>
              </a:rPr>
              <a:t>e</a:t>
            </a:r>
            <a:r>
              <a:rPr lang="en-US" sz="4000" smtClean="0">
                <a:latin typeface="Tempus Sans ITC" pitchFamily="82" charset="0"/>
              </a:rPr>
              <a:t>Text 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latin typeface="Tempus Sans ITC" pitchFamily="82" charset="0"/>
              </a:rPr>
              <a:t>Potential Solution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Multi Publisher – open system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Multi Device – Design around best of breed and device agnostic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On-line and Off-line  eText Access, Full Sync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Server Solution – Cloud technology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Data Transfer / Connectivity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“Text Creation”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LMS Integration – LMS agnostic</a:t>
            </a:r>
          </a:p>
          <a:p>
            <a:pPr lvl="1" eaLnBrk="1" hangingPunct="1">
              <a:buFont typeface="Wingdings" pitchFamily="2" charset="2"/>
              <a:buNone/>
            </a:pPr>
            <a:endParaRPr lang="en-US" b="1" smtClean="0">
              <a:latin typeface="Tempus Sans ITC" pitchFamily="82" charset="0"/>
            </a:endParaRPr>
          </a:p>
          <a:p>
            <a:pPr lvl="1" eaLnBrk="1" hangingPunct="1"/>
            <a:endParaRPr lang="en-US" sz="3000" b="1" smtClean="0">
              <a:latin typeface="Tempus Sans ITC" pitchFamily="82" charset="0"/>
            </a:endParaRPr>
          </a:p>
          <a:p>
            <a:pPr lvl="1" eaLnBrk="1" hangingPunct="1"/>
            <a:endParaRPr lang="en-US" sz="3000" b="1" smtClean="0">
              <a:latin typeface="Tempus Sans ITC" pitchFamily="82" charset="0"/>
            </a:endParaRPr>
          </a:p>
          <a:p>
            <a:pPr eaLnBrk="1" hangingPunct="1">
              <a:buFontTx/>
              <a:buNone/>
            </a:pPr>
            <a:r>
              <a:rPr lang="en-US" sz="3200" b="1" smtClean="0">
                <a:latin typeface="Tempus Sans ITC" pitchFamily="82" charset="0"/>
              </a:rPr>
              <a:t>	</a:t>
            </a:r>
          </a:p>
          <a:p>
            <a:pPr eaLnBrk="1" hangingPunct="1"/>
            <a:endParaRPr lang="en-US" sz="3200" b="1" smtClean="0">
              <a:latin typeface="Tempus Sans ITC" pitchFamily="82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i="1" smtClean="0">
                <a:latin typeface="Tempus Sans ITC" pitchFamily="82" charset="0"/>
              </a:rPr>
              <a:t>e</a:t>
            </a:r>
            <a:r>
              <a:rPr lang="en-US" sz="4000" smtClean="0">
                <a:latin typeface="Tempus Sans ITC" pitchFamily="82" charset="0"/>
              </a:rPr>
              <a:t>Text 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latin typeface="Tempus Sans ITC" pitchFamily="82" charset="0"/>
              </a:rPr>
              <a:t>Essential Elements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Universal eReader  Software Platform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Open Device Requirement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Technology Integration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eText Implementation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eText Access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100% Sell Through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Print Demand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ADA Compliance and Enhancements</a:t>
            </a:r>
          </a:p>
          <a:p>
            <a:pPr lvl="1" eaLnBrk="1" hangingPunct="1"/>
            <a:r>
              <a:rPr lang="en-US" b="1" smtClean="0">
                <a:latin typeface="Tempus Sans ITC" pitchFamily="82" charset="0"/>
              </a:rPr>
              <a:t>Digital Exchange</a:t>
            </a:r>
          </a:p>
          <a:p>
            <a:pPr lvl="1" eaLnBrk="1" hangingPunct="1">
              <a:buFont typeface="Wingdings" pitchFamily="2" charset="2"/>
              <a:buNone/>
            </a:pPr>
            <a:endParaRPr lang="en-US" b="1" smtClean="0">
              <a:latin typeface="Tempus Sans ITC" pitchFamily="82" charset="0"/>
            </a:endParaRPr>
          </a:p>
          <a:p>
            <a:pPr lvl="1" eaLnBrk="1" hangingPunct="1"/>
            <a:endParaRPr lang="en-US" sz="3000" b="1" smtClean="0">
              <a:latin typeface="Tempus Sans ITC" pitchFamily="82" charset="0"/>
            </a:endParaRPr>
          </a:p>
          <a:p>
            <a:pPr lvl="1" eaLnBrk="1" hangingPunct="1"/>
            <a:endParaRPr lang="en-US" sz="3000" b="1" smtClean="0">
              <a:latin typeface="Tempus Sans ITC" pitchFamily="82" charset="0"/>
            </a:endParaRPr>
          </a:p>
          <a:p>
            <a:pPr eaLnBrk="1" hangingPunct="1">
              <a:buFontTx/>
              <a:buNone/>
            </a:pPr>
            <a:r>
              <a:rPr lang="en-US" sz="3200" b="1" smtClean="0">
                <a:latin typeface="Tempus Sans ITC" pitchFamily="82" charset="0"/>
              </a:rPr>
              <a:t>	</a:t>
            </a:r>
          </a:p>
          <a:p>
            <a:pPr eaLnBrk="1" hangingPunct="1"/>
            <a:endParaRPr lang="en-US" sz="3200" b="1" smtClean="0">
              <a:latin typeface="Tempus Sans ITC" pitchFamily="82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room expectations">
  <a:themeElements>
    <a:clrScheme name="1844_Classroom Expectations_Copyedite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844_Classroom Expectations_Copyedited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844_Classroom Expectations_Copyedite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Classroom expectations</Template>
  <TotalTime>326</TotalTime>
  <Words>338</Words>
  <Application>Microsoft Office PowerPoint</Application>
  <PresentationFormat>On-screen Show (4:3)</PresentationFormat>
  <Paragraphs>124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Classroom expectations</vt:lpstr>
      <vt:lpstr>eText</vt:lpstr>
      <vt:lpstr>eText </vt:lpstr>
      <vt:lpstr>eText </vt:lpstr>
      <vt:lpstr>eText  </vt:lpstr>
      <vt:lpstr>eText </vt:lpstr>
      <vt:lpstr>eText </vt:lpstr>
      <vt:lpstr>eText </vt:lpstr>
      <vt:lpstr>eText </vt:lpstr>
      <vt:lpstr>eText </vt:lpstr>
      <vt:lpstr>eText </vt:lpstr>
      <vt:lpstr>eTEXT</vt:lpstr>
    </vt:vector>
  </TitlesOfParts>
  <Company>Daytona State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E-TEXT</dc:title>
  <dc:creator>DSC</dc:creator>
  <cp:lastModifiedBy>Cammi Derr</cp:lastModifiedBy>
  <cp:revision>37</cp:revision>
  <dcterms:created xsi:type="dcterms:W3CDTF">2010-04-27T15:15:52Z</dcterms:created>
  <dcterms:modified xsi:type="dcterms:W3CDTF">2011-08-12T13:53:06Z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TC011589511033</vt:lpwstr>
  </property>
</Properties>
</file>